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8" r:id="rId4"/>
    <p:sldId id="269" r:id="rId5"/>
    <p:sldId id="272" r:id="rId6"/>
    <p:sldId id="270" r:id="rId7"/>
    <p:sldId id="273" r:id="rId8"/>
    <p:sldId id="276" r:id="rId9"/>
    <p:sldId id="277" r:id="rId10"/>
    <p:sldId id="279" r:id="rId11"/>
    <p:sldId id="280" r:id="rId12"/>
    <p:sldId id="281" r:id="rId13"/>
    <p:sldId id="271" r:id="rId14"/>
    <p:sldId id="275" r:id="rId15"/>
    <p:sldId id="278" r:id="rId16"/>
    <p:sldId id="265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doi.org/10.1016/j.suronc.2017.08.001" TargetMode="External"/><Relationship Id="rId7" Type="http://schemas.openxmlformats.org/officeDocument/2006/relationships/image" Target="../media/image2.svg"/><Relationship Id="rId2" Type="http://schemas.openxmlformats.org/officeDocument/2006/relationships/hyperlink" Target="https://www.cancer.org/research/cancer-facts-statistics/all-cancer-facts-figures/2024-cancer-facts-figure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doi.org/10.1016/j.xinn.2022.100259" TargetMode="External"/><Relationship Id="rId4" Type="http://schemas.openxmlformats.org/officeDocument/2006/relationships/hyperlink" Target="https://doi.org/10.1056/nejmoa2304714" TargetMode="External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hyperlink" Target="https://www.cancer.gov/types/colorectal/patient/colorectal-prevention-pdq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doi.org/10.1038/s41585-020-0297-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hieldcancerscreen.com/wp-content/uploads/LBL-000351-R1-Shield-Provider-Labeling.pdf" TargetMode="External"/><Relationship Id="rId5" Type="http://schemas.openxmlformats.org/officeDocument/2006/relationships/hyperlink" Target="https://seer.cancer.gov/statfacts/html/colorect.html" TargetMode="External"/><Relationship Id="rId10" Type="http://schemas.openxmlformats.org/officeDocument/2006/relationships/image" Target="../media/image4.svg"/><Relationship Id="rId4" Type="http://schemas.openxmlformats.org/officeDocument/2006/relationships/hyperlink" Target="https://www.cancer.gov/types/colorectal/screening-fact-sheet" TargetMode="Externa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43-023-01866-z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patient.gastro.org/colorectal-cancer-cr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78221" y="248545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" y="83439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354733" y="-626799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6951289" y="1371052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6012117" y="8060031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442229" y="2984716"/>
            <a:ext cx="110332" cy="3535583"/>
            <a:chOff x="0" y="0"/>
            <a:chExt cx="29059" cy="9311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59" cy="931182"/>
            </a:xfrm>
            <a:custGeom>
              <a:avLst/>
              <a:gdLst/>
              <a:ahLst/>
              <a:cxnLst/>
              <a:rect l="l" t="t" r="r" b="b"/>
              <a:pathLst>
                <a:path w="29059" h="931182">
                  <a:moveTo>
                    <a:pt x="14529" y="0"/>
                  </a:moveTo>
                  <a:lnTo>
                    <a:pt x="14529" y="0"/>
                  </a:lnTo>
                  <a:cubicBezTo>
                    <a:pt x="22554" y="0"/>
                    <a:pt x="29059" y="6505"/>
                    <a:pt x="29059" y="14529"/>
                  </a:cubicBezTo>
                  <a:lnTo>
                    <a:pt x="29059" y="916653"/>
                  </a:lnTo>
                  <a:cubicBezTo>
                    <a:pt x="29059" y="920506"/>
                    <a:pt x="27528" y="924202"/>
                    <a:pt x="24803" y="926927"/>
                  </a:cubicBezTo>
                  <a:cubicBezTo>
                    <a:pt x="22078" y="929652"/>
                    <a:pt x="18383" y="931182"/>
                    <a:pt x="14529" y="931182"/>
                  </a:cubicBezTo>
                  <a:lnTo>
                    <a:pt x="14529" y="931182"/>
                  </a:lnTo>
                  <a:cubicBezTo>
                    <a:pt x="10676" y="931182"/>
                    <a:pt x="6980" y="929652"/>
                    <a:pt x="4256" y="926927"/>
                  </a:cubicBezTo>
                  <a:cubicBezTo>
                    <a:pt x="1531" y="924202"/>
                    <a:pt x="0" y="920506"/>
                    <a:pt x="0" y="916653"/>
                  </a:cubicBezTo>
                  <a:lnTo>
                    <a:pt x="0" y="14529"/>
                  </a:lnTo>
                  <a:cubicBezTo>
                    <a:pt x="0" y="10676"/>
                    <a:pt x="1531" y="6980"/>
                    <a:pt x="4256" y="4256"/>
                  </a:cubicBezTo>
                  <a:cubicBezTo>
                    <a:pt x="6980" y="1531"/>
                    <a:pt x="10676" y="0"/>
                    <a:pt x="14529" y="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9059" cy="9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60711" y="7023166"/>
            <a:ext cx="8258566" cy="7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5"/>
              </a:lnSpc>
              <a:spcBef>
                <a:spcPct val="0"/>
              </a:spcBef>
            </a:pPr>
            <a:r>
              <a:rPr lang="en-US" sz="4261" b="1" spc="-85" dirty="0">
                <a:solidFill>
                  <a:srgbClr val="1E5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Sampada Pande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0711" y="2370724"/>
            <a:ext cx="13774728" cy="3497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56"/>
              </a:lnSpc>
            </a:pPr>
            <a:r>
              <a:rPr lang="en-IN" sz="7200" spc="-167" dirty="0">
                <a:solidFill>
                  <a:srgbClr val="1E5B82"/>
                </a:solidFill>
                <a:latin typeface="Codec Pro ExtraBold"/>
              </a:rPr>
              <a:t>Cell-free DNA (cfDNA) Blood-Based Testing for Colorectal Cancer </a:t>
            </a:r>
            <a:endParaRPr lang="en-US" sz="7200" spc="-167" dirty="0">
              <a:solidFill>
                <a:srgbClr val="1E5B82"/>
              </a:solidFill>
              <a:latin typeface="Codec Pro ExtraBold"/>
              <a:sym typeface="Codec Pro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65658" y="7832631"/>
            <a:ext cx="4424336" cy="587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7471" lvl="1" algn="l">
              <a:lnSpc>
                <a:spcPts val="4956"/>
              </a:lnSpc>
            </a:pPr>
            <a:r>
              <a:rPr lang="en-US" sz="3218" spc="9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October 18,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B00C1-4A45-881C-E83F-663B5F79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E04B07BF-4D30-18DB-FCF1-4DB63D2369AE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80B4A6F6-0293-4719-0EC2-082C3361BD72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142A9151-6CE0-ADFA-049B-E5838B9A01E0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CEA076D-67C1-56D4-AFBA-518F8015B4C1}"/>
              </a:ext>
            </a:extLst>
          </p:cNvPr>
          <p:cNvSpPr txBox="1"/>
          <p:nvPr/>
        </p:nvSpPr>
        <p:spPr>
          <a:xfrm>
            <a:off x="3876438" y="665405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Business Strategy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D48F2E5-F6AA-25A9-0A8D-7EE07847D636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529BF1D-1C5E-AFFB-4B43-0A1BF680984D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9BF785-352E-0F33-B03D-B4CB52673230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F55C23A-FB01-74D8-6142-4636043A12C6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ECC66-CCAF-D32D-243D-46143548B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34" y="1732205"/>
            <a:ext cx="10071740" cy="75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6A649-D906-8EDC-2ED0-59DC3A3E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7980846C-D52F-DFE9-2068-7A9D044AF5E3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B221A53D-FCE1-C14D-1070-C93F6FB7CD16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2FA4E387-0759-8CE6-AE57-2EE2767C18C6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1032E2A-AB41-E007-4F97-E61FFADD6AB0}"/>
              </a:ext>
            </a:extLst>
          </p:cNvPr>
          <p:cNvSpPr txBox="1"/>
          <p:nvPr/>
        </p:nvSpPr>
        <p:spPr>
          <a:xfrm>
            <a:off x="3876438" y="665405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SWOT Analysis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166CBFB-48DB-DFEB-2469-DA092C629C77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87FD094-94DB-2A23-80D9-02F3A10F4674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676F91-ECE5-3F44-DD15-4E78A4D8F4BE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68C7FAA-841C-12FB-AD9C-3A219B9EF270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5B683-2F68-E8A6-7C02-1D516DFF3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99" y="1638300"/>
            <a:ext cx="1013460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4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21050-6169-E5B7-3338-AD8C3FE3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71DFEDEE-C0F2-AE95-A660-CB83FCD58C43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27E0D959-A626-F835-0CCB-C39F86CFDCEB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E40A8A82-1907-2997-2B02-2E8BCCC9A18F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F445F07-0401-E231-8CBA-78CB3E783364}"/>
              </a:ext>
            </a:extLst>
          </p:cNvPr>
          <p:cNvSpPr txBox="1"/>
          <p:nvPr/>
        </p:nvSpPr>
        <p:spPr>
          <a:xfrm>
            <a:off x="3876438" y="1032332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Conclusion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26C8861-D70B-C090-B361-47BDAC855DC9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27F23CF-065A-A228-606D-F572E244696E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13279F7-A2EC-2A8F-4B8C-053266A8688B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82A7EC5-2DA5-6476-4303-70F4978C22A8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3F05D5B-0932-FC3F-C0DE-84CC38DB4C08}"/>
              </a:ext>
            </a:extLst>
          </p:cNvPr>
          <p:cNvSpPr txBox="1"/>
          <p:nvPr/>
        </p:nvSpPr>
        <p:spPr>
          <a:xfrm>
            <a:off x="2384552" y="2873674"/>
            <a:ext cx="13623088" cy="381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Colorectal cancer continues to pose a significant health challenge, highlighting the urgent need for more effective and accessible screening solutions. cfDNA blood-based testing can thus be a viable technique in this regard.</a:t>
            </a:r>
          </a:p>
          <a:p>
            <a:pPr rtl="0">
              <a:lnSpc>
                <a:spcPct val="150000"/>
              </a:lnSpc>
            </a:pP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rtl="0">
              <a:lnSpc>
                <a:spcPct val="150000"/>
              </a:lnSpc>
            </a:pP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While the market for advanced screening technologies is relatively nascent, this technology presents a unique opportunity to innovate and address this pressing problem. </a:t>
            </a:r>
          </a:p>
        </p:txBody>
      </p:sp>
    </p:spTree>
    <p:extLst>
      <p:ext uri="{BB962C8B-B14F-4D97-AF65-F5344CB8AC3E}">
        <p14:creationId xmlns:p14="http://schemas.microsoft.com/office/powerpoint/2010/main" val="197111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8F167-48D1-875C-6F62-98E8ADA9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BDF5E9B5-A5F0-DBBB-4F05-A1C454A23B59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8A1E242D-945B-3F0C-CCD0-F438A7BE6532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98EC2B36-BC71-1E6B-6A9A-6D007E2E3559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F166534-F912-D08D-514F-39B939F9416E}"/>
              </a:ext>
            </a:extLst>
          </p:cNvPr>
          <p:cNvSpPr txBox="1"/>
          <p:nvPr/>
        </p:nvSpPr>
        <p:spPr>
          <a:xfrm>
            <a:off x="2743200" y="1065481"/>
            <a:ext cx="13259581" cy="98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References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2295180-A1DA-4334-84B8-8591954DC829}"/>
              </a:ext>
            </a:extLst>
          </p:cNvPr>
          <p:cNvSpPr txBox="1"/>
          <p:nvPr/>
        </p:nvSpPr>
        <p:spPr>
          <a:xfrm>
            <a:off x="2743200" y="2171700"/>
            <a:ext cx="13259581" cy="7144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American Cancer Society. (2024). Cancer Facts &amp; Figures 2024.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www.cancer.org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2"/>
              </a:rPr>
              <a:t>https://www.cancer.org/research/cancer-facts-statistics/all-cancer-facts-figures/2024-cancer-facts-figures.html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Bhangu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J. S.,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Taghizadeh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H.,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Braunschmid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T.,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Bachleitner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-Hofmann, T., &amp;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Mannhalter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C. (2017). Circulating cell-free DNA in plasma of colorectal cancer patients - A potential biomarker for tumor burden. Surgical Oncology, 26(4), 395–401.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3"/>
              </a:rPr>
              <a:t>https://doi.org/10.1016/j.suronc.2017.08.001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Chung, D. C., Gray, D. M., Singh, H.,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Issaka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R. B., Raymond, V. M., Eagle, C., Hu, S.,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Chudova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D. I.,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AmirAli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Talasaz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Greenson, J. K.,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Sinicrope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, F. A., Gupta, S., &amp; Grady, W. M. (2024). A Cell-free DNA Blood-Based Test for Colorectal Cancer Screening. The New England Journal of Medicine, 390(11), 973–983.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4"/>
              </a:rPr>
              <a:t>https://doi.org/10.1056/nejmoa2304714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Gao, Q., Zeng, Q., Wang, Z., Li, C., Xu, Y., Cui, P., Zhu, X., Lu, H., Wang, G., Cai, S., Wang, J., &amp; Fan, J. (2022). Circulating cell-free DNA for cancer early detection. The Innovation, 3(4), 100259.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5"/>
              </a:rPr>
              <a:t>https://doi.org/10.1016/j.xinn.2022.100259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E65C331-ACAC-2A35-D76E-8D48A8111FDE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B4DFFE4-0D8E-6F76-8036-280655E22F25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A128ADC-AFD7-779C-5761-D66DFF56CF2B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85A83988-86F9-1A47-2AD8-9BADA8683A08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22309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D2903-E8AB-3A90-0947-DE071FBB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3D431401-1E4F-5BCE-F544-00675878542E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1972E6CF-D51F-646D-FFF4-31D6D11A5E42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CE26AFCA-12D8-5CCA-59D7-492B72F97369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52683234-75A1-443A-893B-E14CA75CDAF1}"/>
              </a:ext>
            </a:extLst>
          </p:cNvPr>
          <p:cNvSpPr txBox="1"/>
          <p:nvPr/>
        </p:nvSpPr>
        <p:spPr>
          <a:xfrm>
            <a:off x="2743200" y="1065481"/>
            <a:ext cx="13259581" cy="98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References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CC8CDA4-B873-9FB4-189C-826D3A9DAFF4}"/>
              </a:ext>
            </a:extLst>
          </p:cNvPr>
          <p:cNvSpPr txBox="1"/>
          <p:nvPr/>
        </p:nvSpPr>
        <p:spPr>
          <a:xfrm>
            <a:off x="2743200" y="2171700"/>
            <a:ext cx="13259581" cy="659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Maia, M. C., Salgia, M., &amp; Pal, S. K. (2020). Harnessing cell-free DNA: plasma circulating tumour DNA for liquid biopsy in genitourinary cancers. Nature Reviews Urology, 17(5), 271–291.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2"/>
              </a:rPr>
              <a:t>https://doi.org/10.1038/s41585-020-0297-9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National Cancer Institute. (2019). Colorectal Cancer Prevention. National Cancer Institute;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Cancer.gov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3"/>
              </a:rPr>
              <a:t>https://www.cancer.gov/types/colorectal/patient/colorectal-prevention-pdq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National Cancer Institute. (2021, August 2). Tests to Detect Colorectal Cancer and Polyps. National Cancer Institute;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Cancer.gov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4"/>
              </a:rPr>
              <a:t>https://www.cancer.gov/types/colorectal/screening-fact-sheet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National Cancer Institute. (2023). Cancer of the Colon and Rectum - Cancer Stat Facts. SEER.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5"/>
              </a:rPr>
              <a:t>https://seer.cancer.gov/statfacts/html/colorect.html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PROVIDER BROCHURE Colorectal Cancer Screening Test Intended Use / Indications for Use. (n.d.). Retrieved October 17, 2024, from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6"/>
              </a:rPr>
              <a:t>https://shieldcancerscreen.com/wp-content/uploads/LBL-000351-R1-Shield-Provider-Labeling.pdf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84F21852-AB4E-4433-315A-745903DB25B8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D6D9F6D-9DD5-5499-7C9D-CC3D12BB5A13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442574A-FBD8-0039-6277-CA684DFDDA5E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A0CB44F-999A-B0C8-B643-C591A02A7DBC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762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854E5-CD25-05A1-B0A1-7B26B9E7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31FA7F9A-A434-3CE1-19C9-856BA2CC12FD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85B46485-22EC-5BEF-DECC-6D9153EF4890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69A69C46-16A2-2D2A-4C57-149EE993A8B2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E7EEA4D-B2C3-5D6A-F64D-898669233853}"/>
              </a:ext>
            </a:extLst>
          </p:cNvPr>
          <p:cNvSpPr txBox="1"/>
          <p:nvPr/>
        </p:nvSpPr>
        <p:spPr>
          <a:xfrm>
            <a:off x="2743200" y="1065481"/>
            <a:ext cx="13259581" cy="98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References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1DFE866-0169-8B87-0E63-EF67194D1C26}"/>
              </a:ext>
            </a:extLst>
          </p:cNvPr>
          <p:cNvSpPr txBox="1"/>
          <p:nvPr/>
        </p:nvSpPr>
        <p:spPr>
          <a:xfrm>
            <a:off x="2743200" y="2171700"/>
            <a:ext cx="13259581" cy="3266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Stone, C.-B. (2021, August 7). Colorectal cancer (CRC). AGA GI Patient </a:t>
            </a:r>
            <a:r>
              <a:rPr lang="en-IN" sz="2400" dirty="0" err="1">
                <a:solidFill>
                  <a:srgbClr val="1E5B82"/>
                </a:solidFill>
                <a:latin typeface="Canva Sans"/>
              </a:rPr>
              <a:t>Center</a:t>
            </a:r>
            <a:r>
              <a:rPr lang="en-IN" sz="2400" dirty="0">
                <a:solidFill>
                  <a:srgbClr val="1E5B82"/>
                </a:solidFill>
                <a:latin typeface="Canva Sans"/>
              </a:rPr>
              <a:t>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2"/>
              </a:rPr>
              <a:t>https://patient.gastro.org/colorectal-cancer-crc/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Zhao, F., Bai, P., Xu, J., Li, Z., Muhammad, S., Li, D., Zhang, Z., Gao, Y., &amp; Liu, Q. (2023). Efficacy of cell-free DNA methylation-based blood test for colorectal cancer screening in high-risk population: a prospective cohort study. In Molecular Cancer (Vol. 22, Issue 1). BioMed Central Ltd. </a:t>
            </a:r>
            <a:r>
              <a:rPr lang="en-IN" sz="2400" dirty="0">
                <a:solidFill>
                  <a:srgbClr val="1E5B82"/>
                </a:solidFill>
                <a:latin typeface="Canva Sans"/>
                <a:hlinkClick r:id="rId3"/>
              </a:rPr>
              <a:t>https://doi.org/10.1186/s12943-023-01866-z</a:t>
            </a:r>
            <a:endParaRPr lang="en-IN" sz="2400" dirty="0">
              <a:solidFill>
                <a:srgbClr val="1E5B82"/>
              </a:solidFill>
              <a:latin typeface="Canva San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71CAF0B-FCC5-1F77-3B67-4E3705FAF3B0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E84D72A-1CDC-A4E6-1F87-D67020BED55C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5CD5405-D248-1FD6-5AD6-B0D26729EAE8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2A39B417-3527-F4FB-CD32-D8FEBD03137F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62547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36042" y="2207899"/>
            <a:ext cx="11215916" cy="6219535"/>
            <a:chOff x="0" y="0"/>
            <a:chExt cx="2953986" cy="1638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86" cy="1638067"/>
            </a:xfrm>
            <a:custGeom>
              <a:avLst/>
              <a:gdLst/>
              <a:ahLst/>
              <a:cxnLst/>
              <a:rect l="l" t="t" r="r" b="b"/>
              <a:pathLst>
                <a:path w="2953986" h="1638067">
                  <a:moveTo>
                    <a:pt x="23469" y="0"/>
                  </a:moveTo>
                  <a:lnTo>
                    <a:pt x="2930517" y="0"/>
                  </a:lnTo>
                  <a:cubicBezTo>
                    <a:pt x="2936741" y="0"/>
                    <a:pt x="2942711" y="2473"/>
                    <a:pt x="2947112" y="6874"/>
                  </a:cubicBezTo>
                  <a:cubicBezTo>
                    <a:pt x="2951513" y="11275"/>
                    <a:pt x="2953986" y="17245"/>
                    <a:pt x="2953986" y="23469"/>
                  </a:cubicBezTo>
                  <a:lnTo>
                    <a:pt x="2953986" y="1614598"/>
                  </a:lnTo>
                  <a:cubicBezTo>
                    <a:pt x="2953986" y="1627560"/>
                    <a:pt x="2943479" y="1638067"/>
                    <a:pt x="2930517" y="1638067"/>
                  </a:cubicBezTo>
                  <a:lnTo>
                    <a:pt x="23469" y="1638067"/>
                  </a:lnTo>
                  <a:cubicBezTo>
                    <a:pt x="10507" y="1638067"/>
                    <a:pt x="0" y="1627560"/>
                    <a:pt x="0" y="1614598"/>
                  </a:cubicBezTo>
                  <a:lnTo>
                    <a:pt x="0" y="23469"/>
                  </a:lnTo>
                  <a:cubicBezTo>
                    <a:pt x="0" y="10507"/>
                    <a:pt x="10507" y="0"/>
                    <a:pt x="23469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53986" cy="166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255568" y="5075464"/>
            <a:ext cx="7776861" cy="0"/>
          </a:xfrm>
          <a:prstGeom prst="line">
            <a:avLst/>
          </a:prstGeom>
          <a:ln w="38100" cap="flat">
            <a:solidFill>
              <a:srgbClr val="1E5B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78795" y="3090494"/>
            <a:ext cx="7530401" cy="160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45"/>
              </a:lnSpc>
              <a:spcBef>
                <a:spcPct val="0"/>
              </a:spcBef>
            </a:pPr>
            <a:r>
              <a:rPr lang="en-US" sz="88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 YOU!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3CB998-BCDD-0D72-5060-75104B5325FE}"/>
              </a:ext>
            </a:extLst>
          </p:cNvPr>
          <p:cNvGrpSpPr/>
          <p:nvPr/>
        </p:nvGrpSpPr>
        <p:grpSpPr>
          <a:xfrm>
            <a:off x="7205037" y="5927375"/>
            <a:ext cx="3877919" cy="1319369"/>
            <a:chOff x="10373982" y="5043143"/>
            <a:chExt cx="3877919" cy="1319369"/>
          </a:xfrm>
        </p:grpSpPr>
        <p:sp>
          <p:nvSpPr>
            <p:cNvPr id="9" name="Freeform 9"/>
            <p:cNvSpPr/>
            <p:nvPr/>
          </p:nvSpPr>
          <p:spPr>
            <a:xfrm>
              <a:off x="11881768" y="5043143"/>
              <a:ext cx="862348" cy="865391"/>
            </a:xfrm>
            <a:custGeom>
              <a:avLst/>
              <a:gdLst/>
              <a:ahLst/>
              <a:cxnLst/>
              <a:rect l="l" t="t" r="r" b="b"/>
              <a:pathLst>
                <a:path w="481348" h="481348">
                  <a:moveTo>
                    <a:pt x="0" y="0"/>
                  </a:moveTo>
                  <a:lnTo>
                    <a:pt x="481348" y="0"/>
                  </a:lnTo>
                  <a:lnTo>
                    <a:pt x="481348" y="481347"/>
                  </a:lnTo>
                  <a:lnTo>
                    <a:pt x="0" y="481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0373982" y="6043963"/>
              <a:ext cx="3877919" cy="318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565"/>
                </a:lnSpc>
                <a:spcBef>
                  <a:spcPct val="0"/>
                </a:spcBef>
              </a:pPr>
              <a:r>
                <a:rPr lang="en-US" sz="2068" dirty="0">
                  <a:solidFill>
                    <a:srgbClr val="1E5B8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spande3@jh.edu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514600" y="2919903"/>
            <a:ext cx="3144259" cy="2737580"/>
            <a:chOff x="0" y="0"/>
            <a:chExt cx="828118" cy="721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30334" y="2919903"/>
            <a:ext cx="3144259" cy="2737580"/>
            <a:chOff x="0" y="0"/>
            <a:chExt cx="828118" cy="721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46068" y="2919903"/>
            <a:ext cx="3144259" cy="2737580"/>
            <a:chOff x="0" y="0"/>
            <a:chExt cx="828118" cy="721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0200" y="2912101"/>
            <a:ext cx="3144259" cy="2737580"/>
            <a:chOff x="0" y="0"/>
            <a:chExt cx="828118" cy="7210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14600" y="5915417"/>
            <a:ext cx="3144259" cy="2737580"/>
            <a:chOff x="0" y="0"/>
            <a:chExt cx="828118" cy="7210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0334" y="5915417"/>
            <a:ext cx="3144259" cy="2737580"/>
            <a:chOff x="0" y="0"/>
            <a:chExt cx="828118" cy="7210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50456" y="2456432"/>
            <a:ext cx="840378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83609" y="4240387"/>
            <a:ext cx="2626644" cy="375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  <a:endParaRPr lang="en-US" sz="2000" dirty="0">
              <a:solidFill>
                <a:srgbClr val="1E5B8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42500" y="2476499"/>
            <a:ext cx="1064023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269639" y="4012696"/>
            <a:ext cx="2665648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/>
            <a:r>
              <a:rPr lang="en-IN" sz="3325" dirty="0">
                <a:solidFill>
                  <a:srgbClr val="1E5B82"/>
                </a:solidFill>
                <a:latin typeface="Canva Sans"/>
              </a:rPr>
              <a:t>Statistics &amp; Risk Factors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99290" y="2463870"/>
            <a:ext cx="755245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38736" y="3785711"/>
            <a:ext cx="266918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/>
            <a:r>
              <a:rPr lang="en-IN" sz="3200" dirty="0">
                <a:solidFill>
                  <a:srgbClr val="1E5B82"/>
                </a:solidFill>
                <a:latin typeface="Canva Sans"/>
              </a:rPr>
              <a:t>Current</a:t>
            </a:r>
            <a:r>
              <a:rPr lang="en-IN" sz="3200" b="0" i="0" u="none" strike="noStrike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IN" sz="3200" dirty="0">
                <a:solidFill>
                  <a:srgbClr val="1E5B82"/>
                </a:solidFill>
                <a:latin typeface="Canva Sans"/>
              </a:rPr>
              <a:t>Technology &amp; Limitations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9600" y="2476499"/>
            <a:ext cx="1129189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61081" y="4109769"/>
            <a:ext cx="2882495" cy="73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Proposed Technology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84273" y="5479815"/>
            <a:ext cx="839403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943306" y="7034911"/>
            <a:ext cx="2400288" cy="7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Business Strategy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67722" y="5475516"/>
            <a:ext cx="1071339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373394" y="7018907"/>
            <a:ext cx="2400288" cy="7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SWOT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23793" y="1460160"/>
            <a:ext cx="6440413" cy="10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4"/>
              </a:lnSpc>
            </a:pPr>
            <a:r>
              <a:rPr lang="en-US" sz="656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Agenda</a:t>
            </a:r>
          </a:p>
        </p:txBody>
      </p:sp>
      <p:grpSp>
        <p:nvGrpSpPr>
          <p:cNvPr id="35" name="Group 18">
            <a:extLst>
              <a:ext uri="{FF2B5EF4-FFF2-40B4-BE49-F238E27FC236}">
                <a16:creationId xmlns:a16="http://schemas.microsoft.com/office/drawing/2014/main" id="{F107A6B2-931D-9231-C2C7-983E441B9817}"/>
              </a:ext>
            </a:extLst>
          </p:cNvPr>
          <p:cNvGrpSpPr/>
          <p:nvPr/>
        </p:nvGrpSpPr>
        <p:grpSpPr>
          <a:xfrm>
            <a:off x="9601200" y="5911120"/>
            <a:ext cx="3144259" cy="2737580"/>
            <a:chOff x="0" y="0"/>
            <a:chExt cx="828118" cy="721009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FBE88FBB-6CF6-D1B6-4FD4-9B49955FB5A9}"/>
                </a:ext>
              </a:extLst>
            </p:cNvPr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F6D1EB11-BA0D-3935-D752-5DF2ACDC0CD9}"/>
                </a:ext>
              </a:extLst>
            </p:cNvPr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EE714680-E0FA-54AC-16F9-CD4D11F35980}"/>
              </a:ext>
            </a:extLst>
          </p:cNvPr>
          <p:cNvSpPr txBox="1"/>
          <p:nvPr/>
        </p:nvSpPr>
        <p:spPr>
          <a:xfrm>
            <a:off x="10637659" y="5502735"/>
            <a:ext cx="1071339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E0DCEB6A-BF10-A53D-E226-BE6C43938E91}"/>
              </a:ext>
            </a:extLst>
          </p:cNvPr>
          <p:cNvSpPr txBox="1"/>
          <p:nvPr/>
        </p:nvSpPr>
        <p:spPr>
          <a:xfrm>
            <a:off x="10123923" y="7225662"/>
            <a:ext cx="2400288" cy="3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grpSp>
        <p:nvGrpSpPr>
          <p:cNvPr id="40" name="Group 18">
            <a:extLst>
              <a:ext uri="{FF2B5EF4-FFF2-40B4-BE49-F238E27FC236}">
                <a16:creationId xmlns:a16="http://schemas.microsoft.com/office/drawing/2014/main" id="{5D713C41-F751-6490-72AB-869E16DB7881}"/>
              </a:ext>
            </a:extLst>
          </p:cNvPr>
          <p:cNvGrpSpPr/>
          <p:nvPr/>
        </p:nvGrpSpPr>
        <p:grpSpPr>
          <a:xfrm>
            <a:off x="13106400" y="5911120"/>
            <a:ext cx="3144259" cy="2737580"/>
            <a:chOff x="0" y="0"/>
            <a:chExt cx="828118" cy="721009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0C5BC6B9-9957-BBBD-E06A-EE99CDB6C5D1}"/>
                </a:ext>
              </a:extLst>
            </p:cNvPr>
            <p:cNvSpPr/>
            <p:nvPr/>
          </p:nvSpPr>
          <p:spPr>
            <a:xfrm>
              <a:off x="0" y="0"/>
              <a:ext cx="828118" cy="721009"/>
            </a:xfrm>
            <a:custGeom>
              <a:avLst/>
              <a:gdLst/>
              <a:ahLst/>
              <a:cxnLst/>
              <a:rect l="l" t="t" r="r" b="b"/>
              <a:pathLst>
                <a:path w="828118" h="721009">
                  <a:moveTo>
                    <a:pt x="83716" y="0"/>
                  </a:moveTo>
                  <a:lnTo>
                    <a:pt x="744401" y="0"/>
                  </a:lnTo>
                  <a:cubicBezTo>
                    <a:pt x="790637" y="0"/>
                    <a:pt x="828118" y="37481"/>
                    <a:pt x="828118" y="83716"/>
                  </a:cubicBezTo>
                  <a:lnTo>
                    <a:pt x="828118" y="637293"/>
                  </a:lnTo>
                  <a:cubicBezTo>
                    <a:pt x="828118" y="683528"/>
                    <a:pt x="790637" y="721009"/>
                    <a:pt x="744401" y="721009"/>
                  </a:cubicBezTo>
                  <a:lnTo>
                    <a:pt x="83716" y="721009"/>
                  </a:lnTo>
                  <a:cubicBezTo>
                    <a:pt x="37481" y="721009"/>
                    <a:pt x="0" y="683528"/>
                    <a:pt x="0" y="637293"/>
                  </a:cubicBezTo>
                  <a:lnTo>
                    <a:pt x="0" y="83716"/>
                  </a:lnTo>
                  <a:cubicBezTo>
                    <a:pt x="0" y="37481"/>
                    <a:pt x="37481" y="0"/>
                    <a:pt x="837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3A7B7A"/>
              </a:solidFill>
              <a:prstDash val="solid"/>
              <a:round/>
            </a:ln>
          </p:spPr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23202E64-B71C-C7C5-80D6-ADADD7899C93}"/>
                </a:ext>
              </a:extLst>
            </p:cNvPr>
            <p:cNvSpPr txBox="1"/>
            <p:nvPr/>
          </p:nvSpPr>
          <p:spPr>
            <a:xfrm>
              <a:off x="0" y="-28575"/>
              <a:ext cx="828118" cy="74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32">
            <a:extLst>
              <a:ext uri="{FF2B5EF4-FFF2-40B4-BE49-F238E27FC236}">
                <a16:creationId xmlns:a16="http://schemas.microsoft.com/office/drawing/2014/main" id="{564ACC65-75D6-0DFA-CC8C-C2D9BB73E2FC}"/>
              </a:ext>
            </a:extLst>
          </p:cNvPr>
          <p:cNvSpPr txBox="1"/>
          <p:nvPr/>
        </p:nvSpPr>
        <p:spPr>
          <a:xfrm>
            <a:off x="14138524" y="5475517"/>
            <a:ext cx="1071339" cy="121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175"/>
              </a:lnSpc>
              <a:spcBef>
                <a:spcPct val="0"/>
              </a:spcBef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08</a:t>
            </a:r>
            <a:endParaRPr lang="en-US" sz="5400" dirty="0">
              <a:solidFill>
                <a:srgbClr val="1E5B82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44" name="TextBox 33">
            <a:extLst>
              <a:ext uri="{FF2B5EF4-FFF2-40B4-BE49-F238E27FC236}">
                <a16:creationId xmlns:a16="http://schemas.microsoft.com/office/drawing/2014/main" id="{249D144F-4BDA-EE22-BE60-AE7F11011DCF}"/>
              </a:ext>
            </a:extLst>
          </p:cNvPr>
          <p:cNvSpPr txBox="1"/>
          <p:nvPr/>
        </p:nvSpPr>
        <p:spPr>
          <a:xfrm>
            <a:off x="13629123" y="7225662"/>
            <a:ext cx="2400288" cy="3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3200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References</a:t>
            </a:r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8D0F0B93-672F-690A-FD0A-0599DA49DB43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E3AA88D-6D7B-A322-BB9B-9EB341546006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A2B2720F-C736-8E9A-2E1E-2EC30FF626D1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B04E9533-4619-A491-D6DC-07E8674B01AC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6292F-4576-356A-25CD-2A07578C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57460AA5-F485-E22D-F8E7-F5FFD9EF5091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4FCA3FDF-6287-0F16-5B58-C7F971C642F4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07F1BFBB-5EF9-FAAE-3A0D-05C5A4A579BA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6843326A-FFBD-3676-F70A-CD33D1566A70}"/>
              </a:ext>
            </a:extLst>
          </p:cNvPr>
          <p:cNvSpPr txBox="1"/>
          <p:nvPr/>
        </p:nvSpPr>
        <p:spPr>
          <a:xfrm>
            <a:off x="3631403" y="1077026"/>
            <a:ext cx="11253330" cy="10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6333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Introduction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C8134D24-D725-90BA-8B37-3BD68B9DAE6C}"/>
              </a:ext>
            </a:extLst>
          </p:cNvPr>
          <p:cNvSpPr txBox="1"/>
          <p:nvPr/>
        </p:nvSpPr>
        <p:spPr>
          <a:xfrm>
            <a:off x="2985236" y="6951464"/>
            <a:ext cx="1281912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491" lvl="1" indent="-243746" algn="just">
              <a:buFont typeface="Arial"/>
              <a:buChar char="•"/>
            </a:pPr>
            <a:r>
              <a:rPr lang="en-US" sz="2800" u="none" strike="noStrike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Colorectal cancer (CRC) is a disease in which the cells of the colon transform into malignant tumors.</a:t>
            </a:r>
          </a:p>
          <a:p>
            <a:pPr marL="243745" lvl="1" algn="just"/>
            <a:endParaRPr lang="en-US" sz="2800" u="none" strike="noStrike" dirty="0">
              <a:solidFill>
                <a:srgbClr val="1E5B8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87491" lvl="1" indent="-243746" algn="just">
              <a:buFont typeface="Arial"/>
              <a:buChar char="•"/>
            </a:pPr>
            <a:r>
              <a:rPr lang="en-US" sz="2800" u="none" strike="noStrike" dirty="0">
                <a:solidFill>
                  <a:srgbClr val="1E5B82"/>
                </a:solidFill>
                <a:latin typeface="Canva Sans"/>
                <a:ea typeface="Canva Sans"/>
                <a:cs typeface="Canva Sans"/>
                <a:sym typeface="Canva Sans"/>
              </a:rPr>
              <a:t>It is the third leading cause of death from cancer in the United States (National Cancer Institute, 2019).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13DEA5-91C2-E893-EDBA-6B12C7A362A3}"/>
              </a:ext>
            </a:extLst>
          </p:cNvPr>
          <p:cNvGrpSpPr/>
          <p:nvPr/>
        </p:nvGrpSpPr>
        <p:grpSpPr>
          <a:xfrm>
            <a:off x="3775414" y="2435429"/>
            <a:ext cx="11238771" cy="4157730"/>
            <a:chOff x="3775414" y="2435429"/>
            <a:chExt cx="11238771" cy="415773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D2F9823-58C3-51EF-F947-542F9B02FFF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414" y="2435429"/>
              <a:ext cx="11238771" cy="3830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B55F7A-A451-26BA-3C1A-CEB9911D1A63}"/>
                </a:ext>
              </a:extLst>
            </p:cNvPr>
            <p:cNvSpPr txBox="1"/>
            <p:nvPr/>
          </p:nvSpPr>
          <p:spPr>
            <a:xfrm>
              <a:off x="4588746" y="6254605"/>
              <a:ext cx="9515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1E5B82"/>
                  </a:solidFill>
                  <a:latin typeface="Canva Sans"/>
                </a:rPr>
                <a:t>Image</a:t>
              </a:r>
              <a:r>
                <a:rPr lang="en-US" sz="1600" i="1" dirty="0"/>
                <a:t> </a:t>
              </a:r>
              <a:r>
                <a:rPr lang="en-US" sz="1600" i="1" dirty="0">
                  <a:solidFill>
                    <a:srgbClr val="1E5B82"/>
                  </a:solidFill>
                  <a:latin typeface="Canva Sans"/>
                </a:rPr>
                <a:t>of human intestine and polyps forming in colon and ultimately the rectum. (Stone, 2021)</a:t>
              </a:r>
            </a:p>
          </p:txBody>
        </p:sp>
      </p:grpSp>
      <p:sp>
        <p:nvSpPr>
          <p:cNvPr id="53" name="Freeform 4">
            <a:extLst>
              <a:ext uri="{FF2B5EF4-FFF2-40B4-BE49-F238E27FC236}">
                <a16:creationId xmlns:a16="http://schemas.microsoft.com/office/drawing/2014/main" id="{C3C68C90-101B-E981-BD6B-0894D2D6D635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FC2189CD-D7F3-34A2-C854-AA94AB80B388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76785F5F-A735-78D7-3376-FD3D04B9AACE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C56C9D04-75BD-B56D-A38B-D6E294C7AEC9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23312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CCECB-EDF2-4439-B365-E3853B2A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46D0B757-92BF-6997-7261-A8ED7D31BDB2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22A0494F-223C-AD48-5F82-7D36525083F9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BEA70F79-C1BB-F086-4CD5-939E157D0E89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8EACA23-2E03-9343-D216-5848215E186B}"/>
              </a:ext>
            </a:extLst>
          </p:cNvPr>
          <p:cNvSpPr txBox="1"/>
          <p:nvPr/>
        </p:nvSpPr>
        <p:spPr>
          <a:xfrm>
            <a:off x="7620000" y="266700"/>
            <a:ext cx="3607133" cy="98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Statistics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C9902A3-060C-E819-097C-050FFCE41099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BABC7B6-32FE-0D08-8506-209F23EEFAE6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BF1B86D-18DD-514F-2077-E09531C3CE74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6862CE7-1C07-6489-045E-4B096F070A48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55572A-5F5F-69AE-7B76-81788007F27A}"/>
              </a:ext>
            </a:extLst>
          </p:cNvPr>
          <p:cNvGrpSpPr/>
          <p:nvPr/>
        </p:nvGrpSpPr>
        <p:grpSpPr>
          <a:xfrm>
            <a:off x="3014542" y="1308789"/>
            <a:ext cx="12750606" cy="8059465"/>
            <a:chOff x="3014542" y="1308789"/>
            <a:chExt cx="12750606" cy="80594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93DEF2-0421-4E1F-CD62-9D04310B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457" y="1308789"/>
              <a:ext cx="10390777" cy="77209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7A4C02-73CC-9313-6F9D-8A1C457E476C}"/>
                </a:ext>
              </a:extLst>
            </p:cNvPr>
            <p:cNvSpPr txBox="1"/>
            <p:nvPr/>
          </p:nvSpPr>
          <p:spPr>
            <a:xfrm>
              <a:off x="3014542" y="9029700"/>
              <a:ext cx="12750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1E5B82"/>
                  </a:solidFill>
                  <a:latin typeface="Canva Sans"/>
                </a:rPr>
                <a:t>Figure showing statistics for estimated new cases and deaths due to colorectal cancer in 2024 </a:t>
              </a:r>
              <a:r>
                <a:rPr lang="en-IN" sz="1600" i="1" dirty="0">
                  <a:solidFill>
                    <a:srgbClr val="1E5B82"/>
                  </a:solidFill>
                  <a:latin typeface="Canva Sans"/>
                </a:rPr>
                <a:t>(National Cancer Institute, 2023)</a:t>
              </a:r>
              <a:r>
                <a:rPr lang="en-US" sz="1600" i="1" dirty="0">
                  <a:solidFill>
                    <a:srgbClr val="1E5B82"/>
                  </a:solidFill>
                  <a:latin typeface="Canva San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94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2211C-E978-4F33-154C-8AE3324C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F1E07993-BCE2-87C9-017B-AD7FAC9289EB}"/>
              </a:ext>
            </a:extLst>
          </p:cNvPr>
          <p:cNvGrpSpPr/>
          <p:nvPr/>
        </p:nvGrpSpPr>
        <p:grpSpPr>
          <a:xfrm>
            <a:off x="2025600" y="424047"/>
            <a:ext cx="14738400" cy="9062853"/>
            <a:chOff x="0" y="-28575"/>
            <a:chExt cx="2655782" cy="1756296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CBD17FDB-51FD-D35D-1240-77D231BEBD73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0208B78F-EDA2-90AD-3C4C-E38E33470C29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8ED9A3F2-EEEA-D0FC-10B8-64B8D077B0BA}"/>
              </a:ext>
            </a:extLst>
          </p:cNvPr>
          <p:cNvSpPr txBox="1"/>
          <p:nvPr/>
        </p:nvSpPr>
        <p:spPr>
          <a:xfrm>
            <a:off x="7591232" y="1026177"/>
            <a:ext cx="3607133" cy="985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Risk Factors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A40AD3-E14D-EF37-62B9-AAAD2B628D96}"/>
              </a:ext>
            </a:extLst>
          </p:cNvPr>
          <p:cNvSpPr txBox="1"/>
          <p:nvPr/>
        </p:nvSpPr>
        <p:spPr>
          <a:xfrm>
            <a:off x="2876879" y="2171700"/>
            <a:ext cx="6214578" cy="6696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Older age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Inherited conditions (such as Lynch syndrome and familial adenomatous polyposis) 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Family history of colorectal cancer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Excessive alcohol use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Obesity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Sedentary lifestyle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Cigarette smoking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Improper diet.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History of inflammatory bowel disease (such as ulcerative colitis or Crohn disease; (National Cancer Institute, 2021)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70C6331-DE56-14F5-36B0-D936AA156540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E55180C-7CF2-7A09-7FE3-CF40D1638FF5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84ECCF8-2D61-6EC3-D47C-99D45392E7B6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13D0B41-7361-C64C-E948-8C7C3DE3FEA6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70F73C-04BE-1F18-9092-6E3E359CBC5D}"/>
              </a:ext>
            </a:extLst>
          </p:cNvPr>
          <p:cNvSpPr/>
          <p:nvPr/>
        </p:nvSpPr>
        <p:spPr>
          <a:xfrm>
            <a:off x="9196545" y="3620436"/>
            <a:ext cx="6454912" cy="304612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C00000"/>
                </a:solidFill>
                <a:latin typeface="Canva Sans"/>
              </a:rPr>
              <a:t>Colorectal cancer (CRC) is often diagnosed at a </a:t>
            </a:r>
            <a:r>
              <a:rPr lang="en-IN" sz="2400" u="sng" dirty="0">
                <a:solidFill>
                  <a:srgbClr val="C00000"/>
                </a:solidFill>
                <a:latin typeface="Canva Sans"/>
              </a:rPr>
              <a:t>symptomatic, late stage</a:t>
            </a:r>
            <a:r>
              <a:rPr lang="en-IN" sz="2400" dirty="0">
                <a:solidFill>
                  <a:srgbClr val="C00000"/>
                </a:solidFill>
                <a:latin typeface="Canva Sans"/>
              </a:rPr>
              <a:t>. </a:t>
            </a:r>
          </a:p>
          <a:p>
            <a:endParaRPr lang="en-IN" sz="2400" dirty="0">
              <a:solidFill>
                <a:srgbClr val="C00000"/>
              </a:solidFill>
              <a:latin typeface="Canva Sans"/>
            </a:endParaRPr>
          </a:p>
          <a:p>
            <a:r>
              <a:rPr lang="en-IN" sz="2400" u="sng" dirty="0">
                <a:solidFill>
                  <a:srgbClr val="C00000"/>
                </a:solidFill>
                <a:latin typeface="Canva Sans"/>
              </a:rPr>
              <a:t>Early detection</a:t>
            </a:r>
            <a:r>
              <a:rPr lang="en-IN" sz="2400" dirty="0">
                <a:solidFill>
                  <a:srgbClr val="C00000"/>
                </a:solidFill>
                <a:latin typeface="Canva Sans"/>
              </a:rPr>
              <a:t> can improve prognosis and treatment outcomes with timely intervention (</a:t>
            </a:r>
            <a:r>
              <a:rPr lang="en-IN" sz="2400" dirty="0" err="1">
                <a:solidFill>
                  <a:srgbClr val="C00000"/>
                </a:solidFill>
                <a:latin typeface="Canva Sans"/>
              </a:rPr>
              <a:t>Bhangu</a:t>
            </a:r>
            <a:r>
              <a:rPr lang="en-IN" sz="2400" dirty="0">
                <a:solidFill>
                  <a:srgbClr val="C00000"/>
                </a:solidFill>
                <a:latin typeface="Canva Sans"/>
              </a:rPr>
              <a:t> et al., 2017).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55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091B5-88CE-F77E-E993-472607C2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5E1620A8-2DDB-38F1-485B-C96A82195A61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80769D8A-5AE5-6522-8123-F50F35686773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D787F069-626A-58DF-9461-C909ADAC493B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0CE9C60-B059-D5AC-5988-8C6EA025797C}"/>
              </a:ext>
            </a:extLst>
          </p:cNvPr>
          <p:cNvSpPr txBox="1"/>
          <p:nvPr/>
        </p:nvSpPr>
        <p:spPr>
          <a:xfrm>
            <a:off x="3309819" y="1029582"/>
            <a:ext cx="12169961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Current Screening Technology &amp; Limitations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5A3B9F0-1931-67B7-9FD3-6DAB0A877749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B0CC38F-EABB-3192-71BF-D843E0105611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DE9F867-88A7-5E62-8A99-00EB8E5CE018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3177A30-350E-72DC-E7AA-E6CA2B048C01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C94535F-D341-0F66-CD04-D7320E29DC6B}"/>
              </a:ext>
            </a:extLst>
          </p:cNvPr>
          <p:cNvSpPr txBox="1"/>
          <p:nvPr/>
        </p:nvSpPr>
        <p:spPr>
          <a:xfrm>
            <a:off x="10058400" y="2324100"/>
            <a:ext cx="6400800" cy="678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Colonoscopy-Invasive</a:t>
            </a:r>
          </a:p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Other tests-Poor sensitivity &amp; specificity (Zhao et al., 2023) </a:t>
            </a:r>
          </a:p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Fear of the test</a:t>
            </a:r>
          </a:p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Lack of insurance coverage</a:t>
            </a:r>
          </a:p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Lack of physician recommendation for screening / awareness.</a:t>
            </a:r>
          </a:p>
          <a:p>
            <a:pPr marL="342900" indent="-34290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rgbClr val="1E5B82"/>
                </a:solidFill>
                <a:latin typeface="Canva Sans"/>
              </a:rPr>
              <a:t>A blood-based test, performed as part of a routine healthcare tests will eliminate or alleviate a lot of the above problems (Chung et al., 2024).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CE38C1-1000-4E87-08B9-42C810784362}"/>
              </a:ext>
            </a:extLst>
          </p:cNvPr>
          <p:cNvGrpSpPr/>
          <p:nvPr/>
        </p:nvGrpSpPr>
        <p:grpSpPr>
          <a:xfrm>
            <a:off x="2533121" y="2324100"/>
            <a:ext cx="7446025" cy="5688224"/>
            <a:chOff x="2627929" y="2591395"/>
            <a:chExt cx="7446025" cy="56882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A5C88A-64FC-ABE7-E7FD-98E7F82E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040" y="2591395"/>
              <a:ext cx="7155257" cy="53650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D03067-32E3-7F17-DB88-CD8B0FA0F073}"/>
                </a:ext>
              </a:extLst>
            </p:cNvPr>
            <p:cNvSpPr txBox="1"/>
            <p:nvPr/>
          </p:nvSpPr>
          <p:spPr>
            <a:xfrm>
              <a:off x="2627929" y="7956454"/>
              <a:ext cx="74460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rgbClr val="1E5B82"/>
                  </a:solidFill>
                  <a:latin typeface="Canva Sans"/>
                </a:rPr>
                <a:t>Image of various screening methods for colorectal cancer </a:t>
              </a:r>
              <a:r>
                <a:rPr lang="en-IN" sz="1500" i="1" dirty="0">
                  <a:solidFill>
                    <a:srgbClr val="1E5B82"/>
                  </a:solidFill>
                  <a:latin typeface="Canva Sans"/>
                </a:rPr>
                <a:t>(Maida et al., 2024)</a:t>
              </a:r>
              <a:endParaRPr lang="en-US" sz="1500" i="1" dirty="0">
                <a:solidFill>
                  <a:srgbClr val="1E5B82"/>
                </a:solidFill>
                <a:latin typeface="Canv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04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0DAE2-2004-9526-FD4C-AFA36BDB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F614B420-2D97-D1A6-E888-B8FFE94B061C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C107EED3-34C0-F2A2-8B80-90071F8769DE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C0180116-7A78-B3A3-AB3A-3BC46A1CF61D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557A2D1B-E297-AC4F-3690-D6ABC26D245E}"/>
              </a:ext>
            </a:extLst>
          </p:cNvPr>
          <p:cNvSpPr txBox="1"/>
          <p:nvPr/>
        </p:nvSpPr>
        <p:spPr>
          <a:xfrm>
            <a:off x="3876438" y="665405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Proposed Technology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4C8C391-080A-6797-4D8E-D3BDC19F8C5A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9E65C16-7826-D136-0A38-BC7EE49B5175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AD0A876-125F-E07D-F659-0C9651F34E12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E00963BD-BDE6-96F6-F591-A3BB2E3D79A0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916E246-EE3D-AB01-6845-FF2F248A0085}"/>
              </a:ext>
            </a:extLst>
          </p:cNvPr>
          <p:cNvSpPr txBox="1"/>
          <p:nvPr/>
        </p:nvSpPr>
        <p:spPr>
          <a:xfrm>
            <a:off x="2417973" y="2041220"/>
            <a:ext cx="4034378" cy="7144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Cell-free DNA (cfDNA), are nucleic acid fragments that are released by cancer cells during apoptosis, necrosis, or secretion.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It reflects cancer-related genetic and epigenetic changes, including mutations, copy number alterations, chromosomal rearrangements, and abnormal methylation patterns (Gao et al., 2022).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4B3C3-FE28-DF1B-A1B0-97233FBF55A6}"/>
              </a:ext>
            </a:extLst>
          </p:cNvPr>
          <p:cNvGrpSpPr/>
          <p:nvPr/>
        </p:nvGrpSpPr>
        <p:grpSpPr>
          <a:xfrm>
            <a:off x="6699235" y="2691611"/>
            <a:ext cx="9594830" cy="5532248"/>
            <a:chOff x="6699235" y="2691611"/>
            <a:chExt cx="9594830" cy="55322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87D213-0B64-2F27-95E7-0147A28F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235" y="2691611"/>
              <a:ext cx="9594830" cy="527128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930CF-4A9C-AA6C-D946-4457393A521D}"/>
                </a:ext>
              </a:extLst>
            </p:cNvPr>
            <p:cNvSpPr txBox="1"/>
            <p:nvPr/>
          </p:nvSpPr>
          <p:spPr>
            <a:xfrm>
              <a:off x="7773637" y="7900694"/>
              <a:ext cx="74460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rgbClr val="1E5B82"/>
                  </a:solidFill>
                  <a:latin typeface="Canva Sans"/>
                </a:rPr>
                <a:t>Image of </a:t>
              </a:r>
              <a:r>
                <a:rPr lang="en-IN" sz="1500" i="1" dirty="0">
                  <a:solidFill>
                    <a:srgbClr val="1E5B82"/>
                  </a:solidFill>
                  <a:latin typeface="Canva Sans"/>
                </a:rPr>
                <a:t>Circulating nucleic acid origins and clearance  (Maia et al., 2020).</a:t>
              </a:r>
              <a:endParaRPr lang="en-US" sz="1500" i="1" dirty="0">
                <a:solidFill>
                  <a:srgbClr val="1E5B82"/>
                </a:solidFill>
                <a:latin typeface="Canv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81EFF-F749-3009-E05C-5DD71920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E45D9E4F-2552-8237-AE48-27D3EF61EA3C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0A6A8F92-C4EE-1411-E557-52426299724D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FFB1FE56-4AB6-0B7F-1D5C-0074D5A00196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4BCAD11-B68E-09AC-DCD3-0E880CC5714E}"/>
              </a:ext>
            </a:extLst>
          </p:cNvPr>
          <p:cNvSpPr txBox="1"/>
          <p:nvPr/>
        </p:nvSpPr>
        <p:spPr>
          <a:xfrm>
            <a:off x="3876438" y="665405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Proposed Technology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038664D9-7D48-5E52-6D26-CEA1FACC44DA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0B6AD80-EE93-4BFC-809E-C689D239621B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43538717-096C-827E-B831-E2F652365050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96CE13E-656F-BB14-D57F-9B6D90308A4A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82719FE-D5A0-C7DC-8B4C-1366EFA95CD4}"/>
              </a:ext>
            </a:extLst>
          </p:cNvPr>
          <p:cNvSpPr txBox="1"/>
          <p:nvPr/>
        </p:nvSpPr>
        <p:spPr>
          <a:xfrm>
            <a:off x="2346164" y="2492010"/>
            <a:ext cx="4729395" cy="4374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1E5B82"/>
                </a:solidFill>
                <a:latin typeface="Canva Sans"/>
              </a:rPr>
              <a:t>Liquid biopsy, known for its non- or minimally invasive nature, shows promise in detecting early-stage cancers and precancerous lesions by identifying circulating tumor cells, exosomes, cfDNA, mRNA, miRNAs, proteins, and metabolites (Gao et al., 2022).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E7D4E5-1235-5598-F879-5D6DDDC1A9B3}"/>
              </a:ext>
            </a:extLst>
          </p:cNvPr>
          <p:cNvGrpSpPr/>
          <p:nvPr/>
        </p:nvGrpSpPr>
        <p:grpSpPr>
          <a:xfrm>
            <a:off x="7183530" y="1866900"/>
            <a:ext cx="8815974" cy="7362834"/>
            <a:chOff x="7183530" y="2102063"/>
            <a:chExt cx="8815974" cy="7362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B3D709-A68E-3D7D-EAD1-72A0B076C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530" y="2102063"/>
              <a:ext cx="8815974" cy="67752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8200B6-3F04-B719-49FF-CB8709CC3799}"/>
                </a:ext>
              </a:extLst>
            </p:cNvPr>
            <p:cNvSpPr txBox="1"/>
            <p:nvPr/>
          </p:nvSpPr>
          <p:spPr>
            <a:xfrm>
              <a:off x="7183530" y="8895510"/>
              <a:ext cx="8815974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rgbClr val="1E5B82"/>
                  </a:solidFill>
                  <a:latin typeface="Canva Sans"/>
                </a:rPr>
                <a:t>Image depicting the comparison of liquid biopsy with traditional methods and its application in detecting various cancer </a:t>
              </a:r>
              <a:r>
                <a:rPr lang="en-IN" sz="1600" i="1" dirty="0">
                  <a:solidFill>
                    <a:srgbClr val="1E5B82"/>
                  </a:solidFill>
                  <a:latin typeface="Canva Sans"/>
                </a:rPr>
                <a:t>(Gao et al., 2022)</a:t>
              </a:r>
              <a:r>
                <a:rPr lang="en-IN" sz="1500" i="1" dirty="0">
                  <a:solidFill>
                    <a:srgbClr val="1E5B82"/>
                  </a:solidFill>
                  <a:latin typeface="Canva Sans"/>
                </a:rPr>
                <a:t>.</a:t>
              </a:r>
              <a:endParaRPr lang="en-US" sz="1500" i="1" dirty="0">
                <a:solidFill>
                  <a:srgbClr val="1E5B82"/>
                </a:solidFill>
                <a:latin typeface="Canv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98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37F9E-5184-416E-146A-E7ABA4D4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">
            <a:extLst>
              <a:ext uri="{FF2B5EF4-FFF2-40B4-BE49-F238E27FC236}">
                <a16:creationId xmlns:a16="http://schemas.microsoft.com/office/drawing/2014/main" id="{BB529EBE-9B74-0313-1989-F825E25D1C04}"/>
              </a:ext>
            </a:extLst>
          </p:cNvPr>
          <p:cNvGrpSpPr/>
          <p:nvPr/>
        </p:nvGrpSpPr>
        <p:grpSpPr>
          <a:xfrm>
            <a:off x="2025600" y="571500"/>
            <a:ext cx="14738400" cy="8915400"/>
            <a:chOff x="0" y="0"/>
            <a:chExt cx="2655782" cy="172772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CC601A87-4A6B-E52D-5958-CB0A3FD07687}"/>
                </a:ext>
              </a:extLst>
            </p:cNvPr>
            <p:cNvSpPr/>
            <p:nvPr/>
          </p:nvSpPr>
          <p:spPr>
            <a:xfrm>
              <a:off x="0" y="0"/>
              <a:ext cx="2655782" cy="1727721"/>
            </a:xfrm>
            <a:custGeom>
              <a:avLst/>
              <a:gdLst/>
              <a:ahLst/>
              <a:cxnLst/>
              <a:rect l="l" t="t" r="r" b="b"/>
              <a:pathLst>
                <a:path w="2655782" h="1727721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937CCEFE-56A3-4C76-E57B-634FFA6F6AEC}"/>
                </a:ext>
              </a:extLst>
            </p:cNvPr>
            <p:cNvSpPr txBox="1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CE08C5A4-7C31-47C3-2AE2-842F8D782357}"/>
              </a:ext>
            </a:extLst>
          </p:cNvPr>
          <p:cNvSpPr/>
          <p:nvPr/>
        </p:nvSpPr>
        <p:spPr>
          <a:xfrm>
            <a:off x="-5443" y="-58599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53F9CBC-6145-DF23-4FAF-369416FEC06C}"/>
              </a:ext>
            </a:extLst>
          </p:cNvPr>
          <p:cNvSpPr/>
          <p:nvPr/>
        </p:nvSpPr>
        <p:spPr>
          <a:xfrm>
            <a:off x="289682" y="8191500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939E954-348E-630E-A51F-459D72FBE9DD}"/>
              </a:ext>
            </a:extLst>
          </p:cNvPr>
          <p:cNvSpPr/>
          <p:nvPr/>
        </p:nvSpPr>
        <p:spPr>
          <a:xfrm>
            <a:off x="16234330" y="10688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540DDF62-6061-E4B9-E055-3698AF0F26B8}"/>
              </a:ext>
            </a:extLst>
          </p:cNvPr>
          <p:cNvSpPr/>
          <p:nvPr/>
        </p:nvSpPr>
        <p:spPr>
          <a:xfrm>
            <a:off x="16007640" y="7813202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31FD80-7DC2-057D-8890-9D3A520DBC61}"/>
              </a:ext>
            </a:extLst>
          </p:cNvPr>
          <p:cNvGrpSpPr/>
          <p:nvPr/>
        </p:nvGrpSpPr>
        <p:grpSpPr>
          <a:xfrm>
            <a:off x="7768909" y="1577236"/>
            <a:ext cx="8842691" cy="7379757"/>
            <a:chOff x="7420456" y="2133722"/>
            <a:chExt cx="8960360" cy="66409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210320-16D6-93AF-7B07-A47B9134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456" y="2133722"/>
              <a:ext cx="8960360" cy="635968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B64F03-019E-5856-3040-5AC4C3A0D95F}"/>
                </a:ext>
              </a:extLst>
            </p:cNvPr>
            <p:cNvSpPr txBox="1"/>
            <p:nvPr/>
          </p:nvSpPr>
          <p:spPr>
            <a:xfrm>
              <a:off x="7874599" y="8470039"/>
              <a:ext cx="8052072" cy="304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rgbClr val="1E5B82"/>
                  </a:solidFill>
                  <a:latin typeface="Canva Sans"/>
                </a:rPr>
                <a:t>Image depicting the process of CRC diagnosis using liquid biopsy  </a:t>
              </a:r>
              <a:r>
                <a:rPr lang="en-IN" sz="1600" i="1" dirty="0">
                  <a:solidFill>
                    <a:srgbClr val="1E5B82"/>
                  </a:solidFill>
                  <a:latin typeface="Canva Sans"/>
                </a:rPr>
                <a:t>(Gao et al., 2022)</a:t>
              </a:r>
              <a:r>
                <a:rPr lang="en-IN" sz="1500" i="1" dirty="0">
                  <a:solidFill>
                    <a:srgbClr val="1E5B82"/>
                  </a:solidFill>
                  <a:latin typeface="Canva Sans"/>
                </a:rPr>
                <a:t>.</a:t>
              </a:r>
              <a:endParaRPr lang="en-US" sz="1500" i="1" dirty="0">
                <a:solidFill>
                  <a:srgbClr val="1E5B82"/>
                </a:solidFill>
                <a:latin typeface="Canva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26F51B-CACB-74B0-5E92-16546A36DB8F}"/>
              </a:ext>
            </a:extLst>
          </p:cNvPr>
          <p:cNvGrpSpPr/>
          <p:nvPr/>
        </p:nvGrpSpPr>
        <p:grpSpPr>
          <a:xfrm>
            <a:off x="2400865" y="1714500"/>
            <a:ext cx="4857750" cy="7424404"/>
            <a:chOff x="5981808" y="1786235"/>
            <a:chExt cx="7405756" cy="60197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2906B0-9EBF-300A-B5B2-44B3D4FD49E9}"/>
                </a:ext>
              </a:extLst>
            </p:cNvPr>
            <p:cNvSpPr txBox="1"/>
            <p:nvPr/>
          </p:nvSpPr>
          <p:spPr>
            <a:xfrm>
              <a:off x="5981808" y="1786235"/>
              <a:ext cx="7405754" cy="374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5B82"/>
                  </a:solidFill>
                  <a:latin typeface="Canva Sans"/>
                </a:rPr>
                <a:t>Whole blood samples collected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FE8607C4-E53E-3349-4D7B-C98752D41108}"/>
                </a:ext>
              </a:extLst>
            </p:cNvPr>
            <p:cNvSpPr/>
            <p:nvPr/>
          </p:nvSpPr>
          <p:spPr>
            <a:xfrm rot="5400000">
              <a:off x="8973949" y="2466815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A841D7-6E26-42EE-2415-845B6C5900EB}"/>
                </a:ext>
              </a:extLst>
            </p:cNvPr>
            <p:cNvSpPr txBox="1"/>
            <p:nvPr/>
          </p:nvSpPr>
          <p:spPr>
            <a:xfrm>
              <a:off x="5981808" y="3452437"/>
              <a:ext cx="7405754" cy="67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5B82"/>
                  </a:solidFill>
                  <a:latin typeface="Canva Sans"/>
                </a:rPr>
                <a:t>cfDNA extracted from blood plasma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557FB56-B917-3478-AEEF-391D19F521BA}"/>
                </a:ext>
              </a:extLst>
            </p:cNvPr>
            <p:cNvSpPr/>
            <p:nvPr/>
          </p:nvSpPr>
          <p:spPr>
            <a:xfrm rot="5400000">
              <a:off x="8973949" y="433431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0D5800-2709-CC94-8FCF-F0820C1BF81A}"/>
                </a:ext>
              </a:extLst>
            </p:cNvPr>
            <p:cNvSpPr txBox="1"/>
            <p:nvPr/>
          </p:nvSpPr>
          <p:spPr>
            <a:xfrm>
              <a:off x="5981808" y="5239165"/>
              <a:ext cx="7405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5B82"/>
                  </a:solidFill>
                  <a:latin typeface="Canva Sans"/>
                </a:rPr>
                <a:t>Analysis using Next-generation sequencing (NGS)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60F7CDB-69C1-A83B-C29D-0EC3939F27CF}"/>
                </a:ext>
              </a:extLst>
            </p:cNvPr>
            <p:cNvSpPr/>
            <p:nvPr/>
          </p:nvSpPr>
          <p:spPr>
            <a:xfrm rot="5400000">
              <a:off x="8973949" y="6280019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DD0D46-7F28-9C9C-EB48-5757AB2D28E5}"/>
                </a:ext>
              </a:extLst>
            </p:cNvPr>
            <p:cNvSpPr txBox="1"/>
            <p:nvPr/>
          </p:nvSpPr>
          <p:spPr>
            <a:xfrm>
              <a:off x="5981808" y="7132184"/>
              <a:ext cx="7405754" cy="67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E5B82"/>
                  </a:solidFill>
                  <a:latin typeface="Canva Sans"/>
                </a:rPr>
                <a:t>Presence of CRC detected (if present)</a:t>
              </a:r>
            </a:p>
          </p:txBody>
        </p:sp>
      </p:grpSp>
      <p:sp>
        <p:nvSpPr>
          <p:cNvPr id="27" name="TextBox 6">
            <a:extLst>
              <a:ext uri="{FF2B5EF4-FFF2-40B4-BE49-F238E27FC236}">
                <a16:creationId xmlns:a16="http://schemas.microsoft.com/office/drawing/2014/main" id="{744F8AAC-D44D-9526-B875-89FBCC8CD653}"/>
              </a:ext>
            </a:extLst>
          </p:cNvPr>
          <p:cNvSpPr txBox="1"/>
          <p:nvPr/>
        </p:nvSpPr>
        <p:spPr>
          <a:xfrm>
            <a:off x="3625638" y="484037"/>
            <a:ext cx="11036723" cy="97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4400" dirty="0">
                <a:solidFill>
                  <a:srgbClr val="1E5B8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Proposed Technology</a:t>
            </a:r>
          </a:p>
        </p:txBody>
      </p:sp>
    </p:spTree>
    <p:extLst>
      <p:ext uri="{BB962C8B-B14F-4D97-AF65-F5344CB8AC3E}">
        <p14:creationId xmlns:p14="http://schemas.microsoft.com/office/powerpoint/2010/main" val="297451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1146</Words>
  <Application>Microsoft Macintosh PowerPoint</Application>
  <PresentationFormat>Custom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Canva Sans</vt:lpstr>
      <vt:lpstr>Canva Sans Bold</vt:lpstr>
      <vt:lpstr>Codec Pro ExtraBold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Illustrative Medical Project Presentation</dc:title>
  <cp:lastModifiedBy>Sampada Mandaar Pande</cp:lastModifiedBy>
  <cp:revision>56</cp:revision>
  <dcterms:created xsi:type="dcterms:W3CDTF">2006-08-16T00:00:00Z</dcterms:created>
  <dcterms:modified xsi:type="dcterms:W3CDTF">2024-10-18T04:50:55Z</dcterms:modified>
  <dc:identifier>DAGTv64lKXQ</dc:identifier>
</cp:coreProperties>
</file>